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8" r:id="rId2"/>
    <p:sldId id="299" r:id="rId3"/>
    <p:sldId id="300" r:id="rId4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FF"/>
    <a:srgbClr val="BA56FF"/>
    <a:srgbClr val="C70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758" autoAdjust="0"/>
    <p:restoredTop sz="67677"/>
  </p:normalViewPr>
  <p:slideViewPr>
    <p:cSldViewPr>
      <p:cViewPr>
        <p:scale>
          <a:sx n="130" d="100"/>
          <a:sy n="130" d="100"/>
        </p:scale>
        <p:origin x="3640" y="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-41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CF040-1330-4EA4-885F-0D891E756C49}" type="datetimeFigureOut">
              <a:rPr lang="en-US" smtClean="0"/>
              <a:t>6/19/23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0155A-3479-4E91-A222-E1EC14A42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5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tedforalice.org/county-profiles/michigan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tedforalice.org/county-profiles/michigan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Source: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United Way ALICE data, methodology and reports -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Leelanau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Profile link is: 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https://www.unitedforalice.org/county-profiles/michigan</a:t>
            </a:r>
            <a:b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0155A-3479-4E91-A222-E1EC14A42A0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842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Sources:</a:t>
            </a:r>
          </a:p>
          <a:p>
            <a:endParaRPr lang="en-GB" sz="1200" b="1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 to Essentials Index, background and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methodolody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each cost category and more:  https://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www.unitedforalice.org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/essentials-index</a:t>
            </a:r>
          </a:p>
          <a:p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United Way ALICE data, methodology and reports -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Leelanau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Profile link is: 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https://www.unitedforalice.org/county-profiles/michigan</a:t>
            </a:r>
            <a:b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0155A-3479-4E91-A222-E1EC14A42A07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795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0155A-3479-4E91-A222-E1EC14A42A0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7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F831-A60C-47EE-814E-9CA0529ED320}" type="datetimeFigureOut">
              <a:rPr lang="en-US" smtClean="0"/>
              <a:t>6/19/23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19A7-FEA8-4755-869E-4D1D83625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11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F831-A60C-47EE-814E-9CA0529ED320}" type="datetimeFigureOut">
              <a:rPr lang="en-US" smtClean="0"/>
              <a:t>6/19/23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19A7-FEA8-4755-869E-4D1D83625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F831-A60C-47EE-814E-9CA0529ED320}" type="datetimeFigureOut">
              <a:rPr lang="en-US" smtClean="0"/>
              <a:t>6/19/23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19A7-FEA8-4755-869E-4D1D83625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44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NpptGREEN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202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NpptPUrpl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2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F831-A60C-47EE-814E-9CA0529ED320}" type="datetimeFigureOut">
              <a:rPr lang="en-US" smtClean="0"/>
              <a:t>6/19/23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19A7-FEA8-4755-869E-4D1D83625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2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F831-A60C-47EE-814E-9CA0529ED320}" type="datetimeFigureOut">
              <a:rPr lang="en-US" smtClean="0"/>
              <a:t>6/19/23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19A7-FEA8-4755-869E-4D1D83625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9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F831-A60C-47EE-814E-9CA0529ED320}" type="datetimeFigureOut">
              <a:rPr lang="en-US" smtClean="0"/>
              <a:t>6/19/23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19A7-FEA8-4755-869E-4D1D83625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6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F831-A60C-47EE-814E-9CA0529ED320}" type="datetimeFigureOut">
              <a:rPr lang="en-US" smtClean="0"/>
              <a:t>6/19/23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19A7-FEA8-4755-869E-4D1D83625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1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F831-A60C-47EE-814E-9CA0529ED320}" type="datetimeFigureOut">
              <a:rPr lang="en-US" smtClean="0"/>
              <a:t>6/19/23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19A7-FEA8-4755-869E-4D1D83625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F831-A60C-47EE-814E-9CA0529ED320}" type="datetimeFigureOut">
              <a:rPr lang="en-US" smtClean="0"/>
              <a:t>6/19/23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19A7-FEA8-4755-869E-4D1D83625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5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F831-A60C-47EE-814E-9CA0529ED320}" type="datetimeFigureOut">
              <a:rPr lang="en-US" smtClean="0"/>
              <a:t>6/19/23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19A7-FEA8-4755-869E-4D1D83625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2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2F831-A60C-47EE-814E-9CA0529ED320}" type="datetimeFigureOut">
              <a:rPr lang="en-US" smtClean="0"/>
              <a:t>6/19/23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19A7-FEA8-4755-869E-4D1D83625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3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2F831-A60C-47EE-814E-9CA0529ED320}" type="datetimeFigureOut">
              <a:rPr lang="en-US" smtClean="0"/>
              <a:t>6/19/23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919A7-FEA8-4755-869E-4D1D83625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82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76200"/>
            <a:ext cx="6477000" cy="97585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ALICE 2023</a:t>
            </a:r>
            <a:b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800E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sset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E800ED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imited,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86FF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Income Constrained, Employed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20E7EDF-BBFE-99E2-EB5F-B6B645D98E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654444" cy="6858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F07151-F40A-A107-0EE8-9106C53BECDC}"/>
              </a:ext>
            </a:extLst>
          </p:cNvPr>
          <p:cNvSpPr txBox="1"/>
          <p:nvPr/>
        </p:nvSpPr>
        <p:spPr>
          <a:xfrm>
            <a:off x="457200" y="3962400"/>
            <a:ext cx="5029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Michigan Cost of Living per County</a:t>
            </a:r>
          </a:p>
          <a:p>
            <a:pPr algn="ctr"/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How do we compare? </a:t>
            </a: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MI = 39%</a:t>
            </a:r>
            <a:endParaRPr lang="en-US" sz="2400" dirty="0">
              <a:highlight>
                <a:srgbClr val="FFFF00"/>
              </a:highlight>
            </a:endParaRP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0178F2A1-B148-061E-3F2B-C85503EB90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3083094"/>
              </p:ext>
            </p:extLst>
          </p:nvPr>
        </p:nvGraphicFramePr>
        <p:xfrm>
          <a:off x="5905499" y="1143000"/>
          <a:ext cx="6096000" cy="253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79301221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0778746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77496749"/>
                    </a:ext>
                  </a:extLst>
                </a:gridCol>
              </a:tblGrid>
              <a:tr h="433128">
                <a:tc>
                  <a:txBody>
                    <a:bodyPr/>
                    <a:lstStyle/>
                    <a:p>
                      <a:r>
                        <a:rPr lang="en-US" dirty="0"/>
                        <a:t>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2023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51089"/>
                  </a:ext>
                </a:extLst>
              </a:tr>
              <a:tr h="433128">
                <a:tc>
                  <a:txBody>
                    <a:bodyPr/>
                    <a:lstStyle/>
                    <a:p>
                      <a:r>
                        <a:rPr lang="en-US" dirty="0"/>
                        <a:t>Antrim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39%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767160"/>
                  </a:ext>
                </a:extLst>
              </a:tr>
              <a:tr h="433128">
                <a:tc>
                  <a:txBody>
                    <a:bodyPr/>
                    <a:lstStyle/>
                    <a:p>
                      <a:r>
                        <a:rPr lang="en-US" dirty="0"/>
                        <a:t>Benzie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36%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657277"/>
                  </a:ext>
                </a:extLst>
              </a:tr>
              <a:tr h="433128">
                <a:tc>
                  <a:txBody>
                    <a:bodyPr/>
                    <a:lstStyle/>
                    <a:p>
                      <a:r>
                        <a:rPr lang="en-US" dirty="0"/>
                        <a:t>Charlevoix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36%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363120"/>
                  </a:ext>
                </a:extLst>
              </a:tr>
              <a:tr h="433128">
                <a:tc>
                  <a:txBody>
                    <a:bodyPr/>
                    <a:lstStyle/>
                    <a:p>
                      <a:r>
                        <a:rPr lang="en-US" dirty="0"/>
                        <a:t>Grand Traverse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36%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901339"/>
                  </a:ext>
                </a:extLst>
              </a:tr>
              <a:tr h="346502">
                <a:tc>
                  <a:txBody>
                    <a:bodyPr/>
                    <a:lstStyle/>
                    <a:p>
                      <a:r>
                        <a:rPr lang="en-US" dirty="0"/>
                        <a:t>Leelanau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46%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436543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EE2A2BEA-0677-9FA6-D11A-EDF5980FC7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93308"/>
              </p:ext>
            </p:extLst>
          </p:nvPr>
        </p:nvGraphicFramePr>
        <p:xfrm>
          <a:off x="5715000" y="4114800"/>
          <a:ext cx="6476999" cy="2362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30847">
                  <a:extLst>
                    <a:ext uri="{9D8B030D-6E8A-4147-A177-3AD203B41FA5}">
                      <a16:colId xmlns:a16="http://schemas.microsoft.com/office/drawing/2014/main" val="278515047"/>
                    </a:ext>
                  </a:extLst>
                </a:gridCol>
                <a:gridCol w="1615384">
                  <a:extLst>
                    <a:ext uri="{9D8B030D-6E8A-4147-A177-3AD203B41FA5}">
                      <a16:colId xmlns:a16="http://schemas.microsoft.com/office/drawing/2014/main" val="634060643"/>
                    </a:ext>
                  </a:extLst>
                </a:gridCol>
                <a:gridCol w="1615384">
                  <a:extLst>
                    <a:ext uri="{9D8B030D-6E8A-4147-A177-3AD203B41FA5}">
                      <a16:colId xmlns:a16="http://schemas.microsoft.com/office/drawing/2014/main" val="1067351535"/>
                    </a:ext>
                  </a:extLst>
                </a:gridCol>
                <a:gridCol w="1615384">
                  <a:extLst>
                    <a:ext uri="{9D8B030D-6E8A-4147-A177-3AD203B41FA5}">
                      <a16:colId xmlns:a16="http://schemas.microsoft.com/office/drawing/2014/main" val="1181104262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BA56FF"/>
                          </a:solidFill>
                        </a:rPr>
                        <a:t>Bingham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BA56FF"/>
                          </a:solidFill>
                        </a:rPr>
                        <a:t>40%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BA56FF"/>
                          </a:solidFill>
                        </a:rPr>
                        <a:t>Kasson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BA56FF"/>
                          </a:solidFill>
                        </a:rPr>
                        <a:t>54%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764653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BA56FF"/>
                          </a:solidFill>
                        </a:rPr>
                        <a:t>Centerville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BA56FF"/>
                          </a:solidFill>
                        </a:rPr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BA56FF"/>
                          </a:solidFill>
                        </a:rPr>
                        <a:t>Leelanau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BA56FF"/>
                          </a:solidFill>
                        </a:rPr>
                        <a:t>47%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805265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BA56FF"/>
                          </a:solidFill>
                        </a:rPr>
                        <a:t>Cleveland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BA56FF"/>
                          </a:solidFill>
                        </a:rPr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BA56FF"/>
                          </a:solidFill>
                        </a:rPr>
                        <a:t>Leland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BA56FF"/>
                          </a:solidFill>
                        </a:rPr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081883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BA56FF"/>
                          </a:solidFill>
                        </a:rPr>
                        <a:t>Elmwood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BA56FF"/>
                          </a:solidFill>
                        </a:rPr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BA56FF"/>
                          </a:solidFill>
                        </a:rPr>
                        <a:t>Solon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BA56FF"/>
                          </a:solidFill>
                        </a:rPr>
                        <a:t>47%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89142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BA56FF"/>
                          </a:solidFill>
                        </a:rPr>
                        <a:t>Glen Arbor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BA56FF"/>
                          </a:solidFill>
                        </a:rPr>
                        <a:t>24%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BA56FF"/>
                          </a:solidFill>
                        </a:rPr>
                        <a:t>Suttons Bay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BA56FF"/>
                          </a:solidFill>
                        </a:rPr>
                        <a:t>44%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844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333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1277600" cy="853525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C700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ALICE 2023 –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E800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the ‘disappeared’ middle class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E800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8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j-ea"/>
                <a:cs typeface="+mj-cs"/>
              </a:rPr>
              <a:t>Essentials increased 3.4% compared to CPI 1.8%</a:t>
            </a:r>
            <a:endParaRPr lang="en-US" sz="4000" b="1" dirty="0">
              <a:solidFill>
                <a:srgbClr val="008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Left Arrow Callout 2">
            <a:extLst>
              <a:ext uri="{FF2B5EF4-FFF2-40B4-BE49-F238E27FC236}">
                <a16:creationId xmlns:a16="http://schemas.microsoft.com/office/drawing/2014/main" id="{6E71298A-DC0E-A74D-894A-43DF93D91A92}"/>
              </a:ext>
            </a:extLst>
          </p:cNvPr>
          <p:cNvSpPr/>
          <p:nvPr/>
        </p:nvSpPr>
        <p:spPr>
          <a:xfrm rot="1099844">
            <a:off x="7850896" y="2838390"/>
            <a:ext cx="4174250" cy="635933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77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Home Price to Income Ratio 5.5</a:t>
            </a:r>
          </a:p>
          <a:p>
            <a:pPr algn="ctr"/>
            <a:r>
              <a:rPr lang="en-US" sz="1600" dirty="0"/>
              <a:t>(2x recommended; NYC level)</a:t>
            </a:r>
            <a:endParaRPr lang="en-CH" sz="1600" dirty="0"/>
          </a:p>
        </p:txBody>
      </p:sp>
      <p:sp>
        <p:nvSpPr>
          <p:cNvPr id="14" name="Left Arrow Callout 13">
            <a:extLst>
              <a:ext uri="{FF2B5EF4-FFF2-40B4-BE49-F238E27FC236}">
                <a16:creationId xmlns:a16="http://schemas.microsoft.com/office/drawing/2014/main" id="{5570C301-13D6-C447-BA7C-14955EC3DC77}"/>
              </a:ext>
            </a:extLst>
          </p:cNvPr>
          <p:cNvSpPr/>
          <p:nvPr/>
        </p:nvSpPr>
        <p:spPr>
          <a:xfrm rot="1380000">
            <a:off x="7810787" y="3633921"/>
            <a:ext cx="4377198" cy="780836"/>
          </a:xfrm>
          <a:prstGeom prst="leftArrowCallout">
            <a:avLst>
              <a:gd name="adj1" fmla="val 19329"/>
              <a:gd name="adj2" fmla="val 26432"/>
              <a:gd name="adj3" fmla="val 25000"/>
              <a:gd name="adj4" fmla="val 87725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Average cost in northern</a:t>
            </a:r>
            <a:r>
              <a:rPr lang="en-CH" sz="1600"/>
              <a:t> Leelanau </a:t>
            </a:r>
            <a:r>
              <a:rPr lang="en-US" sz="1600" dirty="0"/>
              <a:t>is $1,300 per month per child</a:t>
            </a:r>
            <a:endParaRPr lang="en-CH" sz="1600" dirty="0"/>
          </a:p>
        </p:txBody>
      </p:sp>
      <p:sp>
        <p:nvSpPr>
          <p:cNvPr id="10" name="Left Arrow 9">
            <a:extLst>
              <a:ext uri="{FF2B5EF4-FFF2-40B4-BE49-F238E27FC236}">
                <a16:creationId xmlns:a16="http://schemas.microsoft.com/office/drawing/2014/main" id="{681CB107-84D8-AA4B-8A83-3E48D27CD04C}"/>
              </a:ext>
            </a:extLst>
          </p:cNvPr>
          <p:cNvSpPr/>
          <p:nvPr/>
        </p:nvSpPr>
        <p:spPr>
          <a:xfrm rot="3420000">
            <a:off x="7218299" y="4522218"/>
            <a:ext cx="3810968" cy="1019906"/>
          </a:xfrm>
          <a:prstGeom prst="leftArrow">
            <a:avLst>
              <a:gd name="adj1" fmla="val 75731"/>
              <a:gd name="adj2" fmla="val 6351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40% of households in northwest Michigan are food insecure</a:t>
            </a:r>
            <a:endParaRPr lang="en-CH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B3BC95-4388-B33E-3A69-589A6584CB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387" y="1219199"/>
            <a:ext cx="7772400" cy="5504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907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20000"/>
                <a:lumOff val="80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0" y="457200"/>
            <a:ext cx="3429000" cy="4063968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8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ALICE 2023</a:t>
            </a:r>
            <a:b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rgbClr val="C700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Pandemic support measures</a:t>
            </a:r>
            <a:br>
              <a:rPr lang="en-US" sz="2800" b="1" dirty="0">
                <a:solidFill>
                  <a:srgbClr val="C700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rgbClr val="C700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covered ‘survival’, </a:t>
            </a: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but, with the end of such measures, </a:t>
            </a:r>
            <a:b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>
                <a:solidFill>
                  <a:srgbClr val="C700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what</a:t>
            </a:r>
            <a:r>
              <a:rPr lang="en-US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32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3E1F13-EDAD-D081-CD1A-267B74076C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30" y="6626"/>
            <a:ext cx="865367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870E494-75E4-DB67-1803-4FD9ECFF0371}"/>
              </a:ext>
            </a:extLst>
          </p:cNvPr>
          <p:cNvSpPr/>
          <p:nvPr/>
        </p:nvSpPr>
        <p:spPr>
          <a:xfrm>
            <a:off x="152400" y="6626"/>
            <a:ext cx="838200" cy="374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4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11021</TotalTime>
  <Words>250</Words>
  <Application>Microsoft Macintosh PowerPoint</Application>
  <PresentationFormat>Widescreen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ALICE 2023 Asset Limited, Income Constrained, Employed</vt:lpstr>
      <vt:lpstr>ALICE 2023 – the ‘disappeared’ middle class Essentials increased 3.4% compared to CPI 1.8%</vt:lpstr>
      <vt:lpstr>ALICE 2023   Pandemic support measures covered ‘survival’, but, with the end of such measures,  now what?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Serendipity</dc:title>
  <dc:creator>Wanda</dc:creator>
  <cp:lastModifiedBy>Daniel Toole</cp:lastModifiedBy>
  <cp:revision>195</cp:revision>
  <cp:lastPrinted>2023-04-26T22:27:22Z</cp:lastPrinted>
  <dcterms:created xsi:type="dcterms:W3CDTF">2019-09-21T01:45:29Z</dcterms:created>
  <dcterms:modified xsi:type="dcterms:W3CDTF">2023-06-20T01:43:05Z</dcterms:modified>
</cp:coreProperties>
</file>